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62" r:id="rId6"/>
    <p:sldId id="264" r:id="rId7"/>
    <p:sldId id="267" r:id="rId8"/>
    <p:sldId id="268" r:id="rId9"/>
    <p:sldId id="265" r:id="rId10"/>
    <p:sldId id="269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B7A"/>
    <a:srgbClr val="0961AA"/>
    <a:srgbClr val="048271"/>
    <a:srgbClr val="D9D9D9"/>
    <a:srgbClr val="70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de-DE" sz="24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 Symposium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                                                  31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October – 5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November,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CB76-4039-F92C-0FD3-FB1AFC86C9D0}"/>
              </a:ext>
            </a:extLst>
          </p:cNvPr>
          <p:cNvSpPr txBox="1"/>
          <p:nvPr userDrawn="1"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B535C-2032-CA02-00A1-625E85447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" y="-126625"/>
            <a:ext cx="3531762" cy="1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63C7CFA-4A9A-FE2E-828D-E93915007A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A9DF-FD13-B346-C13D-219870B30602}"/>
              </a:ext>
            </a:extLst>
          </p:cNvPr>
          <p:cNvSpPr txBox="1"/>
          <p:nvPr userDrawn="1"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29C-8CDE-715C-0209-FF440FA19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AC12FE-DD13-46FA-EFD7-F0CEC67DCF7C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4BC4-A9E9-690B-B6EE-EEEDA45F057B}"/>
              </a:ext>
            </a:extLst>
          </p:cNvPr>
          <p:cNvSpPr txBox="1"/>
          <p:nvPr userDrawn="1"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A1EB-ED61-D44A-F1DD-BFF5A64B4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DCD5DEED-4CAC-DB24-D57E-031C727229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</p:spTree>
    <p:extLst>
      <p:ext uri="{BB962C8B-B14F-4D97-AF65-F5344CB8AC3E}">
        <p14:creationId xmlns:p14="http://schemas.microsoft.com/office/powerpoint/2010/main" val="173459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197C-70C1-3D13-3DC8-7C542F96A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D096-BD91-4C07-942B-3DB517D9FE2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FEA65-8560-25BB-DDF9-1DD4469A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4656-B353-2C5E-FA62-ED05E0FA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5BE8-2218-4236-A164-167ACF5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rthobservations.org/index.php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https://eo-toolkit-guo-un-habitat.opendata.arcgis.com/" TargetMode="External"/><Relationship Id="rId4" Type="http://schemas.openxmlformats.org/officeDocument/2006/relationships/hyperlink" Target="https://eo4sdg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E5820-6105-4954-9EA9-142615E718D7}"/>
              </a:ext>
            </a:extLst>
          </p:cNvPr>
          <p:cNvSpPr txBox="1"/>
          <p:nvPr/>
        </p:nvSpPr>
        <p:spPr>
          <a:xfrm>
            <a:off x="1073890" y="2319310"/>
            <a:ext cx="10196623" cy="14765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EO Toolkit for Sustainable Cities and Human Settlements</a:t>
            </a:r>
          </a:p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</a:p>
          <a:p>
            <a:pPr algn="ctr"/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8ACD8-BF03-C7EC-FE06-8E94FB25894B}"/>
              </a:ext>
            </a:extLst>
          </p:cNvPr>
          <p:cNvSpPr txBox="1"/>
          <p:nvPr/>
        </p:nvSpPr>
        <p:spPr>
          <a:xfrm>
            <a:off x="4306500" y="4126498"/>
            <a:ext cx="3578999" cy="11433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Naledzani Mudau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South African National Space Agency</a:t>
            </a: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EOToolkit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partner)</a:t>
            </a: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530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B6CBB7-3EFB-B158-E143-1ABEE2E19A2B}"/>
              </a:ext>
            </a:extLst>
          </p:cNvPr>
          <p:cNvSpPr txBox="1"/>
          <p:nvPr/>
        </p:nvSpPr>
        <p:spPr>
          <a:xfrm>
            <a:off x="3915508" y="257908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2E765-1AC9-D81A-CEA0-321D97A6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2" t="28603" r="32337" b="4503"/>
          <a:stretch/>
        </p:blipFill>
        <p:spPr>
          <a:xfrm>
            <a:off x="0" y="1230181"/>
            <a:ext cx="4024923" cy="4587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B6ED39-E739-B046-3058-4C4C15825756}"/>
              </a:ext>
            </a:extLst>
          </p:cNvPr>
          <p:cNvSpPr txBox="1"/>
          <p:nvPr/>
        </p:nvSpPr>
        <p:spPr>
          <a:xfrm>
            <a:off x="2375877" y="6708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/>
              <a:t>https://eotoolkit.unhabitat.org/pages/contribute-to-the-toolkit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B959D4-F679-BF84-B374-2D1CA040C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0" t="72023" r="23220" b="21367"/>
          <a:stretch/>
        </p:blipFill>
        <p:spPr>
          <a:xfrm>
            <a:off x="4181231" y="5817812"/>
            <a:ext cx="4024923" cy="4240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07CE9A-3DED-7A02-4C1A-906B552D3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89" t="18234" r="21296" b="7236"/>
          <a:stretch/>
        </p:blipFill>
        <p:spPr>
          <a:xfrm>
            <a:off x="4024923" y="1165584"/>
            <a:ext cx="3710303" cy="31612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8042C4-4803-CE0F-7B06-4BFBC3E54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43" t="27692" r="21296" b="3761"/>
          <a:stretch/>
        </p:blipFill>
        <p:spPr>
          <a:xfrm>
            <a:off x="7735226" y="1165584"/>
            <a:ext cx="4335939" cy="30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2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CADD5-C398-B4ED-0EBA-620C6FA56B00}"/>
              </a:ext>
            </a:extLst>
          </p:cNvPr>
          <p:cNvSpPr txBox="1"/>
          <p:nvPr/>
        </p:nvSpPr>
        <p:spPr>
          <a:xfrm>
            <a:off x="1910942" y="1171860"/>
            <a:ext cx="83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F8B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4EE9A-B53C-A03C-39AD-AD96330E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285"/>
            <a:ext cx="12192000" cy="968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1171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3645338" y="148808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2E6E7-5D93-70AB-B5CD-6619A18ED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88" y="3355206"/>
            <a:ext cx="5266481" cy="2043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23A938-86FF-A20B-5D75-BE53BBFB732A}"/>
              </a:ext>
            </a:extLst>
          </p:cNvPr>
          <p:cNvSpPr txBox="1"/>
          <p:nvPr/>
        </p:nvSpPr>
        <p:spPr>
          <a:xfrm>
            <a:off x="438749" y="1551691"/>
            <a:ext cx="111123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Collaborative effort between the </a:t>
            </a:r>
            <a:r>
              <a:rPr lang="en-US" b="0" i="0" u="none" strike="noStrike" dirty="0">
                <a:solidFill>
                  <a:srgbClr val="197BEB"/>
                </a:solidFill>
                <a:effectLst/>
                <a:latin typeface="Calibri" panose="020F0502020204030204" pitchFamily="34" charset="0"/>
                <a:hlinkClick r:id="rId3"/>
              </a:rPr>
              <a:t>Group on Earth Observations (GEO)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>
                <a:solidFill>
                  <a:srgbClr val="117766"/>
                </a:solidFill>
                <a:effectLst/>
                <a:latin typeface="Calibri" panose="020F0502020204030204" pitchFamily="34" charset="0"/>
                <a:hlinkClick r:id="rId4"/>
              </a:rPr>
              <a:t>Earth Observations for Sustainable Development Goals (EO4SDG) Initiative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 UN-Habitat and many other </a:t>
            </a:r>
            <a:r>
              <a:rPr lang="en-US" b="0" i="0" u="none" strike="noStrike" dirty="0">
                <a:solidFill>
                  <a:srgbClr val="197BEB"/>
                </a:solidFill>
                <a:effectLst/>
                <a:latin typeface="Calibri" panose="020F0502020204030204" pitchFamily="34" charset="0"/>
                <a:hlinkClick r:id="rId5"/>
              </a:rPr>
              <a:t>international collaborators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to advance the New Urban Agenda and Sustainable Development Goal 11 to “make cities and human settlements inclusive, safe, resilient and sustainable.”</a:t>
            </a:r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31029-631D-A8E3-84B5-B16086B970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1" t="17705" r="67103" b="17830"/>
          <a:stretch/>
        </p:blipFill>
        <p:spPr>
          <a:xfrm rot="2176954">
            <a:off x="7108381" y="2861192"/>
            <a:ext cx="2478635" cy="315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74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599440" y="22583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 Goal 11,  targets and indicators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1041E6-8EC0-9176-7919-631C582CB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0" t="20855" r="6945" b="14302"/>
          <a:stretch/>
        </p:blipFill>
        <p:spPr>
          <a:xfrm>
            <a:off x="1320799" y="1641230"/>
            <a:ext cx="9382369" cy="4446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83A999-E1AD-4940-3B13-76CF7C60D072}"/>
              </a:ext>
            </a:extLst>
          </p:cNvPr>
          <p:cNvSpPr txBox="1"/>
          <p:nvPr/>
        </p:nvSpPr>
        <p:spPr>
          <a:xfrm>
            <a:off x="2157046" y="1181297"/>
            <a:ext cx="9011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SDG</a:t>
            </a:r>
            <a:r>
              <a:rPr lang="en-US" b="0" i="0" dirty="0">
                <a:solidFill>
                  <a:srgbClr val="71777D"/>
                </a:solidFill>
                <a:effectLst/>
                <a:latin typeface="Roboto" panose="02000000000000000000" pitchFamily="2" charset="0"/>
              </a:rPr>
              <a:t> 11: Make cities and human settlements inclusive, safe, resilient and sustainable.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232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AF3A0-F1EF-5225-69DD-562C8FAE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70" y="1387662"/>
            <a:ext cx="11888230" cy="4468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7BA6D9-6197-2334-B039-2254D4BBB7EA}"/>
              </a:ext>
            </a:extLst>
          </p:cNvPr>
          <p:cNvSpPr txBox="1"/>
          <p:nvPr/>
        </p:nvSpPr>
        <p:spPr>
          <a:xfrm>
            <a:off x="2722880" y="186174"/>
            <a:ext cx="79857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Contribution of EO and GIS in SDG 11 reporting</a:t>
            </a:r>
          </a:p>
        </p:txBody>
      </p:sp>
    </p:spTree>
    <p:extLst>
      <p:ext uri="{BB962C8B-B14F-4D97-AF65-F5344CB8AC3E}">
        <p14:creationId xmlns:p14="http://schemas.microsoft.com/office/powerpoint/2010/main" val="38832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650E9-42BC-518C-A409-47C7D23D1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" t="22057" r="53685" b="15407"/>
          <a:stretch/>
        </p:blipFill>
        <p:spPr>
          <a:xfrm>
            <a:off x="135171" y="2051436"/>
            <a:ext cx="3649649" cy="3266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66A34-6ECA-1C65-2508-AEBE54F281E7}"/>
              </a:ext>
            </a:extLst>
          </p:cNvPr>
          <p:cNvSpPr txBox="1"/>
          <p:nvPr/>
        </p:nvSpPr>
        <p:spPr>
          <a:xfrm>
            <a:off x="2376335" y="325082"/>
            <a:ext cx="10068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Objectives of the toolkit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99ADE3-EFFB-922F-24C9-86ACA06EB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4" t="12021" r="11134" b="13623"/>
          <a:stretch/>
        </p:blipFill>
        <p:spPr>
          <a:xfrm>
            <a:off x="3919993" y="1539903"/>
            <a:ext cx="6981244" cy="41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70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875563-CA1D-AFB5-28D7-4E86250E3104}"/>
              </a:ext>
            </a:extLst>
          </p:cNvPr>
          <p:cNvSpPr txBox="1"/>
          <p:nvPr/>
        </p:nvSpPr>
        <p:spPr>
          <a:xfrm>
            <a:off x="1233376" y="126599"/>
            <a:ext cx="1082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data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AF4CC-0C1C-930B-1CD1-5A0A8F82F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1" t="23020" r="12892" b="6211"/>
          <a:stretch/>
        </p:blipFill>
        <p:spPr>
          <a:xfrm>
            <a:off x="930031" y="1539631"/>
            <a:ext cx="8471877" cy="48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8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4D6F7-A86C-DCC1-E462-33A09E4B9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t="26781" r="17379" b="4730"/>
          <a:stretch/>
        </p:blipFill>
        <p:spPr>
          <a:xfrm>
            <a:off x="1625600" y="1641231"/>
            <a:ext cx="7768492" cy="4697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45863-E168-3B1B-A7E7-B41F023F2E8F}"/>
              </a:ext>
            </a:extLst>
          </p:cNvPr>
          <p:cNvSpPr txBox="1"/>
          <p:nvPr/>
        </p:nvSpPr>
        <p:spPr>
          <a:xfrm>
            <a:off x="2602524" y="41320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tools</a:t>
            </a:r>
          </a:p>
        </p:txBody>
      </p:sp>
    </p:spTree>
    <p:extLst>
      <p:ext uri="{BB962C8B-B14F-4D97-AF65-F5344CB8AC3E}">
        <p14:creationId xmlns:p14="http://schemas.microsoft.com/office/powerpoint/2010/main" val="336181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EDF1B4-3305-8D1F-CEEB-97D1E4E00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03" t="9117" r="31054" b="5413"/>
          <a:stretch/>
        </p:blipFill>
        <p:spPr>
          <a:xfrm>
            <a:off x="5236309" y="1514675"/>
            <a:ext cx="3548184" cy="4769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90B74C-7299-CB45-EE76-6EAFC7F85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78" y="1514675"/>
            <a:ext cx="4218798" cy="235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A99E0-D828-AF2A-0326-AFAFD2CDCD92}"/>
              </a:ext>
            </a:extLst>
          </p:cNvPr>
          <p:cNvSpPr txBox="1"/>
          <p:nvPr/>
        </p:nvSpPr>
        <p:spPr>
          <a:xfrm>
            <a:off x="3915508" y="257908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66580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A799A-15BA-AC0F-1C08-2953B10E4AA1}"/>
              </a:ext>
            </a:extLst>
          </p:cNvPr>
          <p:cNvSpPr txBox="1"/>
          <p:nvPr/>
        </p:nvSpPr>
        <p:spPr>
          <a:xfrm>
            <a:off x="1320452" y="248537"/>
            <a:ext cx="837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resources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96334-7613-98A1-F2F4-1A0B0C13F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6" t="22906" r="16239" b="7806"/>
          <a:stretch/>
        </p:blipFill>
        <p:spPr>
          <a:xfrm>
            <a:off x="539261" y="1273264"/>
            <a:ext cx="5478586" cy="3107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3A6A09-CCDA-4006-F5F3-AF6D7C8F6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03" t="54770" r="3384" b="2026"/>
          <a:stretch/>
        </p:blipFill>
        <p:spPr>
          <a:xfrm>
            <a:off x="6408617" y="1611364"/>
            <a:ext cx="4790830" cy="27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9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</TotalTime>
  <Words>137</Words>
  <Application>Microsoft Office PowerPoint</Application>
  <PresentationFormat>Widescreen</PresentationFormat>
  <Paragraphs>24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AngsanaUPC</vt:lpstr>
      <vt:lpstr>Arial</vt:lpstr>
      <vt:lpstr>Arial Black</vt:lpstr>
      <vt:lpstr>Berlin Sans FB Demi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STELLA</cp:lastModifiedBy>
  <cp:revision>17</cp:revision>
  <dcterms:created xsi:type="dcterms:W3CDTF">2022-09-22T09:07:54Z</dcterms:created>
  <dcterms:modified xsi:type="dcterms:W3CDTF">2022-10-30T12:06:58Z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e036504-ffdc-49d0-8800-2a717b545941_Enabled">
    <vt:lpwstr>true</vt:lpwstr>
  </property>
  <property fmtid="{D5CDD505-2E9C-101B-9397-08002B2CF9AE}" pid="3" name="MSIP_Label_ee036504-ffdc-49d0-8800-2a717b545941_SetDate">
    <vt:lpwstr>2022-10-30T06:24:34Z</vt:lpwstr>
  </property>
  <property fmtid="{D5CDD505-2E9C-101B-9397-08002B2CF9AE}" pid="4" name="MSIP_Label_ee036504-ffdc-49d0-8800-2a717b545941_Method">
    <vt:lpwstr>Standard</vt:lpwstr>
  </property>
  <property fmtid="{D5CDD505-2E9C-101B-9397-08002B2CF9AE}" pid="5" name="MSIP_Label_ee036504-ffdc-49d0-8800-2a717b545941_Name">
    <vt:lpwstr>defa4170-0d19-0005-0004-bc88714345d2</vt:lpwstr>
  </property>
  <property fmtid="{D5CDD505-2E9C-101B-9397-08002B2CF9AE}" pid="6" name="MSIP_Label_ee036504-ffdc-49d0-8800-2a717b545941_SiteId">
    <vt:lpwstr>e0112018-a80c-491e-89d5-68f3d65e9b80</vt:lpwstr>
  </property>
  <property fmtid="{D5CDD505-2E9C-101B-9397-08002B2CF9AE}" pid="7" name="MSIP_Label_ee036504-ffdc-49d0-8800-2a717b545941_ActionId">
    <vt:lpwstr>fd9492da-36d2-45d6-9676-6a9255083daa</vt:lpwstr>
  </property>
  <property fmtid="{D5CDD505-2E9C-101B-9397-08002B2CF9AE}" pid="8" name="MSIP_Label_ee036504-ffdc-49d0-8800-2a717b545941_ContentBits">
    <vt:lpwstr>0</vt:lpwstr>
  </property>
</Properties>
</file>